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8288000" cy="10287000"/>
  <p:notesSz cx="6858000" cy="9144000"/>
  <p:embeddedFontLst>
    <p:embeddedFont>
      <p:font typeface="ABeeZee" panose="020B0604020202020204" charset="0"/>
      <p:regular r:id="rId53"/>
    </p:embeddedFont>
    <p:embeddedFont>
      <p:font typeface="ABeeZee Bold" panose="020B0604020202020204" charset="0"/>
      <p:regular r:id="rId54"/>
    </p:embeddedFont>
    <p:embeddedFont>
      <p:font typeface="Barlow Condensed Bold Bold Italics" panose="020B0604020202020204" charset="0"/>
      <p:regular r:id="rId55"/>
    </p:embeddedFont>
    <p:embeddedFont>
      <p:font typeface="Bebas Neue Bold" panose="020B0604020202020204" charset="0"/>
      <p:regular r:id="rId56"/>
    </p:embeddedFont>
    <p:embeddedFont>
      <p:font typeface="Blueberry" panose="020B0604020202020204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S Gordon Serif" panose="020B0604020202020204" charset="0"/>
      <p:regular r:id="rId62"/>
    </p:embeddedFont>
    <p:embeddedFont>
      <p:font typeface="Intro Rust" panose="020B0604020202020204" charset="0"/>
      <p:regular r:id="rId63"/>
    </p:embeddedFont>
    <p:embeddedFont>
      <p:font typeface="Lovelace" panose="020B0604020202020204" charset="0"/>
      <p:regular r:id="rId64"/>
    </p:embeddedFont>
    <p:embeddedFont>
      <p:font typeface="Neue Einstellung Bold" panose="020B0604020202020204" charset="0"/>
      <p:regular r:id="rId65"/>
    </p:embeddedFont>
    <p:embeddedFont>
      <p:font typeface="Open Sans" panose="020B0606030504020204" pitchFamily="34" charset="0"/>
      <p:regular r:id="rId66"/>
    </p:embeddedFont>
    <p:embeddedFont>
      <p:font typeface="Open Sans Extra Bold" panose="020B0604020202020204" charset="0"/>
      <p:regular r:id="rId67"/>
    </p:embeddedFont>
    <p:embeddedFont>
      <p:font typeface="Open Sans Light" panose="020B0306030504020204" pitchFamily="34" charset="0"/>
      <p:regular r:id="rId68"/>
    </p:embeddedFont>
    <p:embeddedFont>
      <p:font typeface="Open Sans Light Bold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2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2.pn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sv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2.pn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sv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jpeg"/><Relationship Id="rId18" Type="http://schemas.openxmlformats.org/officeDocument/2006/relationships/image" Target="../media/image19.jpe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12" Type="http://schemas.openxmlformats.org/officeDocument/2006/relationships/image" Target="../media/image82.jpeg"/><Relationship Id="rId17" Type="http://schemas.openxmlformats.org/officeDocument/2006/relationships/image" Target="../media/image20.jpeg"/><Relationship Id="rId2" Type="http://schemas.openxmlformats.org/officeDocument/2006/relationships/image" Target="../media/image72.png"/><Relationship Id="rId16" Type="http://schemas.openxmlformats.org/officeDocument/2006/relationships/image" Target="../media/image22.jpe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jpeg"/><Relationship Id="rId5" Type="http://schemas.openxmlformats.org/officeDocument/2006/relationships/image" Target="../media/image75.svg"/><Relationship Id="rId15" Type="http://schemas.openxmlformats.org/officeDocument/2006/relationships/image" Target="../media/image85.jpeg"/><Relationship Id="rId10" Type="http://schemas.openxmlformats.org/officeDocument/2006/relationships/image" Target="../media/image80.jpeg"/><Relationship Id="rId19" Type="http://schemas.openxmlformats.org/officeDocument/2006/relationships/image" Target="../media/image21.jpe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94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sv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2.png"/><Relationship Id="rId9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24573" y="5427916"/>
            <a:ext cx="12058022" cy="82296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19175"/>
            <a:ext cx="14642327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933471" y="9248775"/>
            <a:ext cx="6253047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643918" y="749150"/>
            <a:ext cx="559101" cy="5591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252915"/>
            <a:ext cx="14953666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MATHEMATICS FOR INTELLIGENT SYSTEMS - 4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22664"/>
            <a:ext cx="5156908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196E63"/>
                </a:solidFill>
                <a:latin typeface="ABeeZee"/>
              </a:rPr>
              <a:t>END SEMISTER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10917" y="802005"/>
            <a:ext cx="176670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3918" y="5427916"/>
            <a:ext cx="11605841" cy="229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9653">
                <a:solidFill>
                  <a:srgbClr val="F8A9AD"/>
                </a:solidFill>
                <a:latin typeface="Neue Einstellung Bold"/>
              </a:rPr>
              <a:t>MATRIX </a:t>
            </a:r>
          </a:p>
          <a:p>
            <a:pPr algn="ctr">
              <a:lnSpc>
                <a:spcPts val="8687"/>
              </a:lnSpc>
              <a:spcBef>
                <a:spcPct val="0"/>
              </a:spcBef>
            </a:pPr>
            <a:r>
              <a:rPr lang="en-US" sz="9653">
                <a:solidFill>
                  <a:srgbClr val="F8A9AD"/>
                </a:solidFill>
                <a:latin typeface="Neue Einstellung Bold"/>
              </a:rPr>
              <a:t>FACTORIZATION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41120" y="9314440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16528" y="9358817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547909" y="9358817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727213" y="9592334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726144" y="-181146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822442" y="3332988"/>
          <a:ext cx="16607481" cy="5519541"/>
        </p:xfrm>
        <a:graphic>
          <a:graphicData uri="http://schemas.openxmlformats.org/drawingml/2006/table">
            <a:tbl>
              <a:tblPr/>
              <a:tblGrid>
                <a:gridCol w="3751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1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505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 Bold"/>
                        </a:rPr>
                        <a:t>Subspace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 Bold"/>
                        </a:rPr>
                        <a:t>Subspace of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 Bold"/>
                        </a:rPr>
                        <a:t>Dimension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 Bold"/>
                        </a:rPr>
                        <a:t>Basis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05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Column 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R^m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 (Rank(M))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First 'r' columns of U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505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Null 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R^n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n - r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Last 'n-r' columns of V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505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Row 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R^n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First 'r' columns of V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930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Left Null 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R^m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m - r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Last 'm-r' columns of U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5378844" y="9480944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88150" y="951967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19531" y="951970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1494415"/>
            <a:ext cx="14410733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257B70"/>
                </a:solidFill>
                <a:latin typeface="Lovelace"/>
              </a:rPr>
              <a:t>HOW SVD AND FUNDAMENTAL SPACES ARE RELATED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87847" y="9258300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63255" y="930267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94635" y="930267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73940" y="9536194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514046" y="-1966157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60693" y="5698989"/>
            <a:ext cx="3915242" cy="35593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625571" y="9424804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34877" y="946353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66258" y="946356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2391367" y="1513465"/>
            <a:ext cx="1441073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257B70"/>
                </a:solidFill>
                <a:latin typeface="Lovelace"/>
              </a:rPr>
              <a:t> INTEPRETATION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9483" y="2386590"/>
            <a:ext cx="16497719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The vector </a:t>
            </a:r>
            <a:r>
              <a:rPr lang="en-US" sz="3399">
                <a:solidFill>
                  <a:srgbClr val="196E63"/>
                </a:solidFill>
                <a:latin typeface="ABeeZee Bold"/>
              </a:rPr>
              <a:t>x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 can be linear transformed by matrix </a:t>
            </a:r>
            <a:r>
              <a:rPr lang="en-US" sz="3399">
                <a:solidFill>
                  <a:srgbClr val="196E63"/>
                </a:solidFill>
                <a:latin typeface="ABeeZee Bold"/>
              </a:rPr>
              <a:t>A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 in a way that, U and V' is responsible for rotations of the space, while∑ represents the scaling of each coordinate by the factor σi.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From the fig, the singular values can be interpreted as the magnitude of the semiaxes of an ellipse in 2D.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81109" y="1735512"/>
            <a:ext cx="8588072" cy="4463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3"/>
              </a:lnSpc>
            </a:pPr>
            <a:r>
              <a:rPr lang="en-US" sz="16973">
                <a:solidFill>
                  <a:srgbClr val="257B70"/>
                </a:solidFill>
                <a:latin typeface="Bebas Neue Bold"/>
              </a:rPr>
              <a:t>LOW-RANK MODELS</a:t>
            </a:r>
          </a:p>
        </p:txBody>
      </p:sp>
      <p:sp>
        <p:nvSpPr>
          <p:cNvPr id="3" name="AutoShape 3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85556" y="5521789"/>
            <a:ext cx="5003425" cy="3291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858311" y="-1012458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25789" y="91761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14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481086" y="1019175"/>
            <a:ext cx="10495791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635000" y="802005"/>
            <a:ext cx="162059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473577" y="-1203609"/>
            <a:ext cx="7066312" cy="482275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260413" y="1899520"/>
            <a:ext cx="11744878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Low-Rank Models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5140" y="2883771"/>
            <a:ext cx="16497719" cy="533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endParaRPr/>
          </a:p>
          <a:p>
            <a:pPr marL="820414" lvl="1" indent="-410207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96E63"/>
                </a:solidFill>
                <a:latin typeface="ABeeZee"/>
              </a:rPr>
              <a:t>LRM is useful for reconstructing the missing values and identifying important features in heterogeneous data.</a:t>
            </a:r>
          </a:p>
          <a:p>
            <a:pPr marL="820414" lvl="1" indent="-410207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96E63"/>
                </a:solidFill>
                <a:latin typeface="ABeeZee"/>
              </a:rPr>
              <a:t>Given large collections of data with numeric and categorical values, entries in the table may be noisy or even missing altogether.</a:t>
            </a:r>
          </a:p>
          <a:p>
            <a:pPr marL="820414" lvl="1" indent="-410207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96E63"/>
                </a:solidFill>
                <a:latin typeface="ABeeZee"/>
              </a:rPr>
              <a:t>Low-rank models facilitate the understanding of tabular data by producing a condensed vector representation for every row and column in the dataset.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04589" y="9763541"/>
            <a:ext cx="14754711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3174" b="13174"/>
          <a:stretch>
            <a:fillRect/>
          </a:stretch>
        </p:blipFill>
        <p:spPr>
          <a:xfrm rot="323891">
            <a:off x="14464118" y="-1706113"/>
            <a:ext cx="9594354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304158" y="683011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710537" y="3319002"/>
          <a:ext cx="7930503" cy="5556668"/>
        </p:xfrm>
        <a:graphic>
          <a:graphicData uri="http://schemas.openxmlformats.org/drawingml/2006/table">
            <a:tbl>
              <a:tblPr/>
              <a:tblGrid>
                <a:gridCol w="235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27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27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6022" y="5649520"/>
            <a:ext cx="1028300" cy="10587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86885" y="5922524"/>
            <a:ext cx="835407" cy="512731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615908" y="1527693"/>
            <a:ext cx="1385406" cy="1385400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3097" b="-6902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377281" y="1478362"/>
            <a:ext cx="1385406" cy="138540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1994" t="-2782" r="-35640" b="-2308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523063" y="1646215"/>
            <a:ext cx="1222171" cy="1222166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4264921" y="1523075"/>
            <a:ext cx="1295981" cy="1295976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131" b="-25568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5999834" y="3319002"/>
            <a:ext cx="752802" cy="752799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40839" b="-9197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003762" y="4364181"/>
            <a:ext cx="779322" cy="7793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b="-53591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5999834" y="5278302"/>
            <a:ext cx="801429" cy="801426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35047" b="-14953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999834" y="8396780"/>
            <a:ext cx="861524" cy="861520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b="-51724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003762" y="7352567"/>
            <a:ext cx="862410" cy="862406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31028" b="-18971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5936553" y="6260704"/>
            <a:ext cx="879364" cy="879360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2417833" y="3733502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83360" y="4673667"/>
            <a:ext cx="2551617" cy="16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7"/>
              </a:lnSpc>
            </a:pPr>
            <a:r>
              <a:rPr lang="en-US" sz="1442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36406" y="456316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66634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PRASH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05144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SVS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23666" y="3082315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LOKI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048071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MADHAV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17833" y="5652538"/>
            <a:ext cx="3334723" cy="21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1347" spc="-64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83360" y="8756408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83360" y="7603406"/>
            <a:ext cx="2762260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17833" y="6674256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63916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08294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08294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41811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b="12871"/>
          <a:stretch>
            <a:fillRect/>
          </a:stretch>
        </p:blipFill>
        <p:spPr>
          <a:xfrm>
            <a:off x="1199585" y="4061944"/>
            <a:ext cx="1351888" cy="6657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71142">
            <a:off x="2125756" y="4918780"/>
            <a:ext cx="1304477" cy="3685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62104" y="3638186"/>
            <a:ext cx="2818306" cy="63231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7593" y="2207496"/>
            <a:ext cx="1351888" cy="76411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885503" y="2284680"/>
            <a:ext cx="1451768" cy="60974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12619" y="3699709"/>
            <a:ext cx="8115300" cy="156004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585102" y="9330420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94408" y="936915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25789" y="9369182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2580462" y="1051795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RANK 1 MODEL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32786" y="4156198"/>
            <a:ext cx="12987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MOVIE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55315" y="4955136"/>
            <a:ext cx="10406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USER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42469" y="2266019"/>
            <a:ext cx="52036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Rating of a movie by a user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81086" y="6354676"/>
            <a:ext cx="1224622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 - Users  [Some users might be generous]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 - Movies[Some movies might be popular]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a,b ==&gt; features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MODEL:  Combing the features multiplicatively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2830486" y="-169509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3648" y="6747996"/>
            <a:ext cx="6470636" cy="100310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28503" y="7504504"/>
            <a:ext cx="1058891" cy="9634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70988">
            <a:off x="5271771" y="5417076"/>
            <a:ext cx="2378226" cy="15339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t="5449" r="615"/>
          <a:stretch>
            <a:fillRect/>
          </a:stretch>
        </p:blipFill>
        <p:spPr>
          <a:xfrm>
            <a:off x="10783137" y="3774621"/>
            <a:ext cx="6476163" cy="466249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" y="1589665"/>
            <a:ext cx="8649760" cy="107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8372">
                <a:solidFill>
                  <a:srgbClr val="7843E6"/>
                </a:solidFill>
                <a:latin typeface="Bungee Bold Italics"/>
              </a:rPr>
              <a:t>MODEL 1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992094"/>
            <a:ext cx="1236431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fit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these parameters using observed data by minimizing a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least-squares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cost function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33471" y="8793716"/>
            <a:ext cx="56495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BeeZee"/>
              </a:rPr>
              <a:t>the optimization problem is not convex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54213" y="7929102"/>
            <a:ext cx="1628774" cy="5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984">
                <a:solidFill>
                  <a:srgbClr val="000000"/>
                </a:solidFill>
                <a:latin typeface="Open Sans Light"/>
              </a:rPr>
              <a:t>Predicted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87394" y="6248034"/>
            <a:ext cx="1044330" cy="5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984">
                <a:solidFill>
                  <a:srgbClr val="000000"/>
                </a:solidFill>
                <a:latin typeface="Open Sans Light"/>
              </a:rPr>
              <a:t>Actual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7496" y="4822245"/>
            <a:ext cx="3967875" cy="151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30303"/>
                </a:solidFill>
                <a:latin typeface="Open Sans Light"/>
              </a:rPr>
              <a:t>only one movie and one user and the rating</a:t>
            </a:r>
          </a:p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30303"/>
                </a:solidFill>
                <a:latin typeface="Open Sans Light"/>
              </a:rPr>
              <a:t>equals one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19300" y="8401325"/>
            <a:ext cx="38684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Plot of the example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39208" y="5350897"/>
            <a:ext cx="4199591" cy="279972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07013" y="3300417"/>
            <a:ext cx="6356654" cy="572306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2366363" y="1355504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NON CONVEX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721" y="1949744"/>
            <a:ext cx="11089469" cy="294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4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684"/>
              </a:lnSpc>
              <a:spcBef>
                <a:spcPct val="0"/>
              </a:spcBef>
            </a:pPr>
            <a:r>
              <a:rPr lang="en-US" sz="3346">
                <a:solidFill>
                  <a:srgbClr val="000000"/>
                </a:solidFill>
                <a:latin typeface="ABeeZee"/>
              </a:rPr>
              <a:t>Algorithms such as gradient descent to</a:t>
            </a:r>
          </a:p>
          <a:p>
            <a:pPr algn="ctr">
              <a:lnSpc>
                <a:spcPts val="4684"/>
              </a:lnSpc>
              <a:spcBef>
                <a:spcPct val="0"/>
              </a:spcBef>
            </a:pPr>
            <a:r>
              <a:rPr lang="en-US" sz="3346">
                <a:solidFill>
                  <a:srgbClr val="000000"/>
                </a:solidFill>
                <a:latin typeface="ABeeZee"/>
              </a:rPr>
              <a:t>minimize the cost function, they may </a:t>
            </a:r>
            <a:r>
              <a:rPr lang="en-US" sz="3346">
                <a:solidFill>
                  <a:srgbClr val="000000"/>
                </a:solidFill>
                <a:latin typeface="ABeeZee Bold"/>
              </a:rPr>
              <a:t>get stuck in local minima</a:t>
            </a:r>
            <a:r>
              <a:rPr lang="en-US" sz="3346">
                <a:solidFill>
                  <a:srgbClr val="000000"/>
                </a:solidFill>
                <a:latin typeface="ABeeZee"/>
              </a:rPr>
              <a:t> corresponding to parameter values</a:t>
            </a:r>
          </a:p>
          <a:p>
            <a:pPr algn="ctr">
              <a:lnSpc>
                <a:spcPts val="4684"/>
              </a:lnSpc>
              <a:spcBef>
                <a:spcPct val="0"/>
              </a:spcBef>
            </a:pPr>
            <a:r>
              <a:rPr lang="en-US" sz="3346">
                <a:solidFill>
                  <a:srgbClr val="000000"/>
                </a:solidFill>
                <a:latin typeface="ABeeZee"/>
              </a:rPr>
              <a:t>that do not fit the data well.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56837" y="8768347"/>
            <a:ext cx="5680353" cy="53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  <a:spcBef>
                <a:spcPct val="0"/>
              </a:spcBef>
            </a:pPr>
            <a:r>
              <a:rPr lang="en-US" sz="3135">
                <a:solidFill>
                  <a:srgbClr val="7843E6"/>
                </a:solidFill>
                <a:latin typeface="ABeeZee"/>
              </a:rPr>
              <a:t>Non -convexity is problematic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82514" y="2951707"/>
            <a:ext cx="1295365" cy="7085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72616" y="2951707"/>
            <a:ext cx="1925620" cy="70857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4595" y="6216047"/>
            <a:ext cx="1630021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Include a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constraint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to restrict the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magnitude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of some of the parameters.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Like setting constraint  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which is a nonconvex constraint set.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02755" y="7458742"/>
            <a:ext cx="1752500" cy="58939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2557029" y="1375636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Scaling issue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0545" y="2817087"/>
            <a:ext cx="15436387" cy="158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6"/>
              </a:lnSpc>
              <a:spcBef>
                <a:spcPct val="0"/>
              </a:spcBef>
            </a:pPr>
            <a:r>
              <a:rPr lang="en-US" sz="4533">
                <a:solidFill>
                  <a:srgbClr val="000000"/>
                </a:solidFill>
                <a:latin typeface="ABeeZee"/>
              </a:rPr>
              <a:t> The pairs          and               yield the same cost for any</a:t>
            </a:r>
          </a:p>
          <a:p>
            <a:pPr>
              <a:lnSpc>
                <a:spcPts val="6346"/>
              </a:lnSpc>
              <a:spcBef>
                <a:spcPct val="0"/>
              </a:spcBef>
            </a:pPr>
            <a:r>
              <a:rPr lang="en-US" sz="4533">
                <a:solidFill>
                  <a:srgbClr val="000000"/>
                </a:solidFill>
                <a:latin typeface="ABeeZee"/>
              </a:rPr>
              <a:t> constant c.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4050" y="5191014"/>
            <a:ext cx="4647932" cy="83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sz="7647" spc="542">
                <a:solidFill>
                  <a:srgbClr val="191919"/>
                </a:solidFill>
                <a:latin typeface="Barlow Condensed Bold Bold Italics"/>
              </a:rPr>
              <a:t>SOLUTION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04896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9662" y="2841460"/>
            <a:ext cx="10598225" cy="35260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t="1068" b="1068"/>
          <a:stretch>
            <a:fillRect/>
          </a:stretch>
        </p:blipFill>
        <p:spPr>
          <a:xfrm>
            <a:off x="3393585" y="7674140"/>
            <a:ext cx="11041881" cy="14392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36993" y="7426529"/>
            <a:ext cx="2325183" cy="177295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36993" y="6626109"/>
            <a:ext cx="12981230" cy="81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4818">
                <a:solidFill>
                  <a:srgbClr val="000000"/>
                </a:solidFill>
                <a:latin typeface="Open Sans"/>
              </a:rPr>
              <a:t>Now we fit by solving optimization problem</a:t>
            </a:r>
          </a:p>
        </p:txBody>
      </p:sp>
      <p:sp>
        <p:nvSpPr>
          <p:cNvPr id="15" name="AutoShape 15"/>
          <p:cNvSpPr/>
          <p:nvPr/>
        </p:nvSpPr>
        <p:spPr>
          <a:xfrm rot="-2539300">
            <a:off x="6817849" y="6343692"/>
            <a:ext cx="4676091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377759" y="1532515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generalizing model 1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51796" y="3963670"/>
            <a:ext cx="559843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Outer Product that gives the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rating matrix from features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25789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04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-1111227" y="181612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Matrix Factorization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5140" y="3767158"/>
            <a:ext cx="16497719" cy="41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 Bold"/>
              </a:rPr>
              <a:t>M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atrix </a:t>
            </a:r>
            <a:r>
              <a:rPr lang="en-US" sz="3399">
                <a:solidFill>
                  <a:srgbClr val="196E63"/>
                </a:solidFill>
                <a:latin typeface="ABeeZee Bold"/>
              </a:rPr>
              <a:t>F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actorization is an approximation of a matrix into a product of matrices.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 we will be able to produce the original matrix by multiplying all the resulting ‘</a:t>
            </a:r>
            <a:r>
              <a:rPr lang="en-US" sz="3399">
                <a:solidFill>
                  <a:srgbClr val="196E63"/>
                </a:solidFill>
                <a:latin typeface="ABeeZee Bold"/>
              </a:rPr>
              <a:t>factor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’ matrices together.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We can perform more complex operations on factors.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It helps in the imputation of missing/incomplete data, image segmentation and noise removal, and compression.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5875" y="1674970"/>
            <a:ext cx="12846750" cy="171112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10173" y="3667735"/>
            <a:ext cx="11979103" cy="29515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1227" y="7155170"/>
            <a:ext cx="12436996" cy="133936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000" y="2114151"/>
            <a:ext cx="15622781" cy="42334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38944" y="5158028"/>
            <a:ext cx="10946598" cy="192179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04036" y="7870395"/>
            <a:ext cx="1134293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So the solution to our problem is given by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399">
                <a:solidFill>
                  <a:srgbClr val="FF1616"/>
                </a:solidFill>
                <a:latin typeface="Open Sans Light Bold"/>
              </a:rPr>
              <a:t>truncated SVD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5384" y="1646466"/>
            <a:ext cx="14379024" cy="118406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18087" y="3088293"/>
            <a:ext cx="5901823" cy="113981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t="2022" r="332"/>
          <a:stretch>
            <a:fillRect/>
          </a:stretch>
        </p:blipFill>
        <p:spPr>
          <a:xfrm>
            <a:off x="871132" y="4598659"/>
            <a:ext cx="10070220" cy="42996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260205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10183" y="6295342"/>
            <a:ext cx="738711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This means we finally have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 a , b features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which are needed to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reconstruct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our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RATING MATRIX (Y)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435096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479474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479474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712990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4141187" y="-175986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585102" y="9601600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64033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64033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4101" y="2853459"/>
            <a:ext cx="16029488" cy="386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6"/>
              </a:lnSpc>
            </a:pPr>
            <a:r>
              <a:rPr lang="en-US" sz="5927">
                <a:solidFill>
                  <a:srgbClr val="FF9999">
                    <a:alpha val="80000"/>
                  </a:srgbClr>
                </a:solidFill>
                <a:latin typeface="CS Gordon Serif"/>
              </a:rPr>
              <a:t>NOW THAT WE HAVE SEEN HOW TO FIND FEATURES A AND B LET'S TEST IT OUT WITH AN EXAMPLE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70451" y="9485647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45858" y="9530024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577239" y="9530024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756544" y="9763541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13174" b="13174"/>
          <a:stretch>
            <a:fillRect/>
          </a:stretch>
        </p:blipFill>
        <p:spPr>
          <a:xfrm rot="323891">
            <a:off x="14464118" y="-1706113"/>
            <a:ext cx="9594354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304158" y="683011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3710537" y="3319002"/>
          <a:ext cx="7930503" cy="5556668"/>
        </p:xfrm>
        <a:graphic>
          <a:graphicData uri="http://schemas.openxmlformats.org/drawingml/2006/table">
            <a:tbl>
              <a:tblPr/>
              <a:tblGrid>
                <a:gridCol w="235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27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27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6022" y="5649520"/>
            <a:ext cx="1028300" cy="105873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86885" y="5922524"/>
            <a:ext cx="835407" cy="512731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615908" y="1527693"/>
            <a:ext cx="1385406" cy="138540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3097" b="-6902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377281" y="1478362"/>
            <a:ext cx="1385406" cy="138540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1994" t="-2782" r="-35640" b="-2308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523063" y="1646215"/>
            <a:ext cx="1222171" cy="1222166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4048071" y="1572406"/>
            <a:ext cx="1295981" cy="1295976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3131" b="-25568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999834" y="3319002"/>
            <a:ext cx="752802" cy="752799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40839" b="-9197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003762" y="4455810"/>
            <a:ext cx="779322" cy="779319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b="-53591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5999834" y="5521811"/>
            <a:ext cx="801429" cy="801426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35047" b="-14953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5945474" y="8396780"/>
            <a:ext cx="861524" cy="86152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b="-51724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6003762" y="7352567"/>
            <a:ext cx="862410" cy="862406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31028" b="-18971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5936553" y="6260704"/>
            <a:ext cx="879364" cy="87936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12417833" y="3733502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83360" y="4944588"/>
            <a:ext cx="2551617" cy="16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7"/>
              </a:lnSpc>
            </a:pPr>
            <a:r>
              <a:rPr lang="en-US" sz="1442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408174" y="9652151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17481" y="969088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648861" y="969088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36406" y="456316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366634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PRASH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205144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SVS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323666" y="3082315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LOKI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48071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MADHAV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417833" y="5652538"/>
            <a:ext cx="3334723" cy="21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1347" spc="-64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383360" y="8756408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383360" y="7603406"/>
            <a:ext cx="2762260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417833" y="6674256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859021"/>
            <a:ext cx="12013670" cy="64488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33827" y="7699538"/>
            <a:ext cx="9097990" cy="1452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680757" y="114300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SOLVING FOR RANK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879" y="2278630"/>
            <a:ext cx="163972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Load Matrix , subtract the average rating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0324" y="1789372"/>
            <a:ext cx="8348490" cy="728303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7951" t="28" r="3942" b="28"/>
          <a:stretch>
            <a:fillRect/>
          </a:stretch>
        </p:blipFill>
        <p:spPr>
          <a:xfrm>
            <a:off x="1196250" y="5468990"/>
            <a:ext cx="1049327" cy="74047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163378" y="3780155"/>
            <a:ext cx="10124622" cy="188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1st singular value is larger than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For the rest So, the matrix may be well approximated by a rank-1 matrix</a:t>
            </a:r>
          </a:p>
        </p:txBody>
      </p:sp>
      <p:sp>
        <p:nvSpPr>
          <p:cNvPr id="14" name="AutoShape 14"/>
          <p:cNvSpPr/>
          <p:nvPr/>
        </p:nvSpPr>
        <p:spPr>
          <a:xfrm rot="-314918">
            <a:off x="2231314" y="5504239"/>
            <a:ext cx="6803322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12243" y="7047439"/>
            <a:ext cx="9605760" cy="1903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381019" y="725805"/>
            <a:ext cx="1708879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Open Sans Light Bold"/>
              </a:rPr>
              <a:t>Now calculating SVD for the centered matrix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461572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505950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461572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710423" y="9729942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432051"/>
            <a:ext cx="5071784" cy="563220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83724" y="2708788"/>
            <a:ext cx="5291629" cy="486942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628076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666811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622433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733" y="116205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Ananlyse the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AutoShape 18"/>
          <p:cNvSpPr/>
          <p:nvPr/>
        </p:nvSpPr>
        <p:spPr>
          <a:xfrm rot="7139874">
            <a:off x="351748" y="6805008"/>
            <a:ext cx="3853759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rot="6955429">
            <a:off x="1014559" y="7023083"/>
            <a:ext cx="3128286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rot="7289190">
            <a:off x="2460923" y="8040765"/>
            <a:ext cx="1053125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TextBox 21"/>
          <p:cNvSpPr txBox="1"/>
          <p:nvPr/>
        </p:nvSpPr>
        <p:spPr>
          <a:xfrm>
            <a:off x="0" y="8637667"/>
            <a:ext cx="4773922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pen Sans"/>
              </a:rPr>
              <a:t>ACTION MOVIES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16673" y="5190791"/>
            <a:ext cx="1193602" cy="185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Madhav</a:t>
            </a:r>
          </a:p>
          <a:p>
            <a:pPr>
              <a:lnSpc>
                <a:spcPts val="2170"/>
              </a:lnSpc>
            </a:pPr>
            <a:endParaRPr lang="en-US" sz="1550">
              <a:solidFill>
                <a:srgbClr val="FF1616"/>
              </a:solidFill>
              <a:latin typeface="CS Gordon Serif"/>
            </a:endParaRPr>
          </a:p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Svs</a:t>
            </a:r>
          </a:p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 </a:t>
            </a:r>
          </a:p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prash</a:t>
            </a:r>
          </a:p>
          <a:p>
            <a:pPr>
              <a:lnSpc>
                <a:spcPts val="2170"/>
              </a:lnSpc>
            </a:pPr>
            <a:endParaRPr lang="en-US" sz="1550">
              <a:solidFill>
                <a:srgbClr val="FF1616"/>
              </a:solidFill>
              <a:latin typeface="CS Gordon Serif"/>
            </a:endParaRPr>
          </a:p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Loki</a:t>
            </a:r>
          </a:p>
        </p:txBody>
      </p:sp>
      <p:sp>
        <p:nvSpPr>
          <p:cNvPr id="23" name="AutoShape 23"/>
          <p:cNvSpPr/>
          <p:nvPr/>
        </p:nvSpPr>
        <p:spPr>
          <a:xfrm rot="7773168">
            <a:off x="10315528" y="7234417"/>
            <a:ext cx="2090746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 rot="7626013">
            <a:off x="10784341" y="7422724"/>
            <a:ext cx="1548972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TextBox 25"/>
          <p:cNvSpPr txBox="1"/>
          <p:nvPr/>
        </p:nvSpPr>
        <p:spPr>
          <a:xfrm>
            <a:off x="8973940" y="8184191"/>
            <a:ext cx="4773922" cy="150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pen Sans"/>
              </a:rPr>
              <a:t>LIKES ACTION MOVIES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26878" y="4942650"/>
            <a:ext cx="2025521" cy="20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"/>
              </a:lnSpc>
            </a:pPr>
            <a:r>
              <a:rPr lang="en-US" sz="1571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87201" y="5406462"/>
            <a:ext cx="2701653" cy="19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4"/>
              </a:lnSpc>
            </a:pPr>
            <a:r>
              <a:rPr lang="en-US" sz="1526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76663" y="5838701"/>
            <a:ext cx="3530806" cy="22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</a:pPr>
            <a:r>
              <a:rPr lang="en-US" sz="1426" spc="-68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76663" y="7525552"/>
            <a:ext cx="2025521" cy="19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4"/>
              </a:lnSpc>
            </a:pPr>
            <a:r>
              <a:rPr lang="en-US" sz="1571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87201" y="6965521"/>
            <a:ext cx="2924682" cy="20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"/>
              </a:lnSpc>
            </a:pPr>
            <a:r>
              <a:rPr lang="en-US" sz="1571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04579" y="6430645"/>
            <a:ext cx="2025521" cy="20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"/>
              </a:lnSpc>
            </a:pPr>
            <a:r>
              <a:rPr lang="en-US" sz="1571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905490"/>
            <a:ext cx="7401839" cy="52258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1304" y="2905490"/>
            <a:ext cx="7721887" cy="430643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733" y="1133475"/>
            <a:ext cx="14410733" cy="86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>
                <a:solidFill>
                  <a:srgbClr val="257B70"/>
                </a:solidFill>
                <a:latin typeface="Intro Rust"/>
              </a:rPr>
              <a:t>RECONSTRUCTING USING a,b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AutoShape 19"/>
          <p:cNvSpPr/>
          <p:nvPr/>
        </p:nvSpPr>
        <p:spPr>
          <a:xfrm rot="-211078">
            <a:off x="6510777" y="4234379"/>
            <a:ext cx="7226008" cy="0"/>
          </a:xfrm>
          <a:prstGeom prst="line">
            <a:avLst/>
          </a:prstGeom>
          <a:ln w="47625" cap="flat">
            <a:solidFill>
              <a:srgbClr val="196E63"/>
            </a:solidFill>
            <a:prstDash val="sysDot"/>
            <a:headEnd type="triangle" w="lg" len="med"/>
            <a:tailEnd type="triangle" w="lg" len="med"/>
          </a:ln>
        </p:spPr>
      </p:sp>
      <p:sp>
        <p:nvSpPr>
          <p:cNvPr id="20" name="TextBox 20"/>
          <p:cNvSpPr txBox="1"/>
          <p:nvPr/>
        </p:nvSpPr>
        <p:spPr>
          <a:xfrm>
            <a:off x="1110045" y="8255191"/>
            <a:ext cx="133254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can see that the reconstructed matrix is very colse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95616" y="4361026"/>
            <a:ext cx="4233255" cy="176260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854039" y="1737254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RANK - r MODEL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068" y="3186910"/>
            <a:ext cx="15379034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BeeZee"/>
              </a:rPr>
              <a:t>Different people like different movies. 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BeeZee Bold"/>
              </a:rPr>
              <a:t>r factors  -</a:t>
            </a:r>
            <a:r>
              <a:rPr lang="en-US" sz="2899">
                <a:solidFill>
                  <a:srgbClr val="000000"/>
                </a:solidFill>
                <a:latin typeface="ABeeZee"/>
              </a:rPr>
              <a:t> capture the dependence between the ratings and the movie/user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7943" y="6056952"/>
            <a:ext cx="1372997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MODELS   =&gt;  learns factors  =&gt; directly from data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some cases , we can interpret like in rank 1 - BUT NOT ALWAYS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Eg: we can associate user age , movie genres in features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25789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05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-1111227" y="181612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Matrix Factorization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958" y="3767158"/>
            <a:ext cx="16497719" cy="41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There are many different matrix decomposition techniques,</a:t>
            </a:r>
          </a:p>
          <a:p>
            <a:pPr marL="1468112" lvl="2" indent="-489371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To solve linear equations, the matrix decomposes into 2 parts. (LU decomposition, QR decomposition)</a:t>
            </a:r>
          </a:p>
          <a:p>
            <a:pPr marL="1468112" lvl="2" indent="-489371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 Eigenvalue-based decomposition is mostly applicable to square matrices. Where matrix decomposes into 3 parts (final rotation, scaling, initial rotation). PCA and Singular Value Decomposition are one of the methods.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6407" y="3008288"/>
            <a:ext cx="9109745" cy="65952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30366" y="4899646"/>
            <a:ext cx="13354736" cy="9560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4616" y="6517938"/>
            <a:ext cx="1549955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Similar to rank 1 , we can compute by using SVD [just take more vectors ]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Also , as a,b are formed from orthogonal nature, they might not be interpretable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1589665"/>
            <a:ext cx="8649760" cy="107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8372">
                <a:solidFill>
                  <a:srgbClr val="7843E6"/>
                </a:solidFill>
                <a:latin typeface="Bungee Bold Italics"/>
              </a:rPr>
              <a:t>MODEL R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22703" y="5143500"/>
            <a:ext cx="4607919" cy="307194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85775" y="2641162"/>
            <a:ext cx="10364653" cy="538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84"/>
              </a:lnSpc>
            </a:pPr>
            <a:r>
              <a:rPr lang="en-US" sz="20484">
                <a:solidFill>
                  <a:srgbClr val="257B70"/>
                </a:solidFill>
                <a:latin typeface="Bebas Neue Bold"/>
              </a:rPr>
              <a:t>MATRIX COMPLETION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23891">
            <a:off x="-2955232" y="-1289885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125732" y="1971156"/>
            <a:ext cx="896883" cy="73214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4650500" y="1971156"/>
            <a:ext cx="896883" cy="73214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22614" y="2726961"/>
            <a:ext cx="1510685" cy="2700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48277" y="2623009"/>
            <a:ext cx="270035" cy="47793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120"/>
          <a:stretch>
            <a:fillRect/>
          </a:stretch>
        </p:blipFill>
        <p:spPr>
          <a:xfrm>
            <a:off x="7735243" y="2726961"/>
            <a:ext cx="647779" cy="2700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20468" y="2519058"/>
            <a:ext cx="270035" cy="4779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823602" y="2623009"/>
            <a:ext cx="270035" cy="4779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26737" y="2623009"/>
            <a:ext cx="270035" cy="47793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45475" y="2861978"/>
            <a:ext cx="1842988" cy="2700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2752"/>
          <a:stretch>
            <a:fillRect/>
          </a:stretch>
        </p:blipFill>
        <p:spPr>
          <a:xfrm>
            <a:off x="12028329" y="6077080"/>
            <a:ext cx="864825" cy="27003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38295" y="5063869"/>
            <a:ext cx="1510685" cy="2700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507922" y="7046068"/>
            <a:ext cx="270035" cy="4779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20468" y="4855966"/>
            <a:ext cx="270035" cy="47793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48277" y="4824900"/>
            <a:ext cx="270035" cy="4779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20468" y="3736551"/>
            <a:ext cx="270035" cy="47793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120"/>
          <a:stretch>
            <a:fillRect/>
          </a:stretch>
        </p:blipFill>
        <p:spPr>
          <a:xfrm>
            <a:off x="5924388" y="7150020"/>
            <a:ext cx="647779" cy="2700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7952" y="6135800"/>
            <a:ext cx="1510685" cy="27003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27139" y="3840503"/>
            <a:ext cx="1842988" cy="27003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27139" y="5094935"/>
            <a:ext cx="1842988" cy="27003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4033352" y="8345377"/>
            <a:ext cx="1219175" cy="27003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5773707" y="8291598"/>
            <a:ext cx="1219175" cy="27003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7449544" y="8345377"/>
            <a:ext cx="1219175" cy="27003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9122202" y="8345377"/>
            <a:ext cx="1219175" cy="27003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10484050" y="8345377"/>
            <a:ext cx="1219175" cy="27003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11851154" y="8345377"/>
            <a:ext cx="1219175" cy="27003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3603330">
            <a:off x="13657381" y="8277619"/>
            <a:ext cx="1219175" cy="27003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27139" y="6135800"/>
            <a:ext cx="1842988" cy="27003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45475" y="7113621"/>
            <a:ext cx="1842988" cy="27003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059132" y="5927897"/>
            <a:ext cx="270035" cy="47793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70674" y="7077134"/>
            <a:ext cx="270035" cy="47793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120"/>
          <a:stretch>
            <a:fillRect/>
          </a:stretch>
        </p:blipFill>
        <p:spPr>
          <a:xfrm>
            <a:off x="9324119" y="3975520"/>
            <a:ext cx="647779" cy="27003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700143" y="7046068"/>
            <a:ext cx="1510685" cy="270035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168772" y="7113621"/>
            <a:ext cx="1510685" cy="27003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120"/>
          <a:stretch>
            <a:fillRect/>
          </a:stretch>
        </p:blipFill>
        <p:spPr>
          <a:xfrm>
            <a:off x="9461755" y="7113621"/>
            <a:ext cx="647779" cy="27003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0040"/>
          <a:stretch>
            <a:fillRect/>
          </a:stretch>
        </p:blipFill>
        <p:spPr>
          <a:xfrm>
            <a:off x="7394251" y="3944454"/>
            <a:ext cx="1207943" cy="270035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372904" y="3736551"/>
            <a:ext cx="270035" cy="47793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372904" y="4957665"/>
            <a:ext cx="270035" cy="47793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37795" y="6077080"/>
            <a:ext cx="270035" cy="477938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2752"/>
          <a:stretch>
            <a:fillRect/>
          </a:stretch>
        </p:blipFill>
        <p:spPr>
          <a:xfrm>
            <a:off x="7626720" y="5032803"/>
            <a:ext cx="864825" cy="270035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533299" y="3944454"/>
            <a:ext cx="1510685" cy="27003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6373"/>
          <a:stretch>
            <a:fillRect/>
          </a:stretch>
        </p:blipFill>
        <p:spPr>
          <a:xfrm>
            <a:off x="10760112" y="3944454"/>
            <a:ext cx="961194" cy="270035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4978"/>
          <a:stretch>
            <a:fillRect/>
          </a:stretch>
        </p:blipFill>
        <p:spPr>
          <a:xfrm>
            <a:off x="9599390" y="6166866"/>
            <a:ext cx="372509" cy="266113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4978"/>
          <a:stretch>
            <a:fillRect/>
          </a:stretch>
        </p:blipFill>
        <p:spPr>
          <a:xfrm>
            <a:off x="9413135" y="5063578"/>
            <a:ext cx="372509" cy="266113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4978"/>
          <a:stretch>
            <a:fillRect/>
          </a:stretch>
        </p:blipFill>
        <p:spPr>
          <a:xfrm>
            <a:off x="10823602" y="6166866"/>
            <a:ext cx="372509" cy="266113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729006" y="1093127"/>
            <a:ext cx="1842988" cy="270035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1537330" y="9157629"/>
            <a:ext cx="1219175" cy="270035"/>
          </a:xfrm>
          <a:prstGeom prst="rect">
            <a:avLst/>
          </a:prstGeom>
        </p:spPr>
      </p:pic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3944222" y="599557"/>
            <a:ext cx="987145" cy="987141"/>
            <a:chOff x="0" y="0"/>
            <a:chExt cx="6350000" cy="634997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5889722" y="599557"/>
            <a:ext cx="987145" cy="987141"/>
            <a:chOff x="0" y="0"/>
            <a:chExt cx="6350000" cy="63499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16752" b="-16752"/>
              </a:stretch>
            </a:blip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7504399" y="599557"/>
            <a:ext cx="987145" cy="987141"/>
            <a:chOff x="0" y="0"/>
            <a:chExt cx="6350000" cy="634997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t="-11083" b="-11083"/>
              </a:stretch>
            </a:blipFill>
          </p:spPr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9103200" y="599557"/>
            <a:ext cx="987145" cy="987141"/>
            <a:chOff x="0" y="0"/>
            <a:chExt cx="6350000" cy="634997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6818" b="-35082"/>
              </a:stretch>
            </a:blipFill>
          </p:spPr>
        </p:sp>
      </p:grpSp>
      <p:grpSp>
        <p:nvGrpSpPr>
          <p:cNvPr id="56" name="Group 56"/>
          <p:cNvGrpSpPr>
            <a:grpSpLocks noChangeAspect="1"/>
          </p:cNvGrpSpPr>
          <p:nvPr/>
        </p:nvGrpSpPr>
        <p:grpSpPr>
          <a:xfrm>
            <a:off x="10516284" y="599557"/>
            <a:ext cx="987145" cy="987141"/>
            <a:chOff x="0" y="0"/>
            <a:chExt cx="6350000" cy="634997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37352" r="-37352"/>
              </a:stretch>
            </a:blipFill>
          </p:spPr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11967169" y="599557"/>
            <a:ext cx="987145" cy="987141"/>
            <a:chOff x="0" y="0"/>
            <a:chExt cx="6350000" cy="634997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25136" b="-25136"/>
              </a:stretch>
            </a:blipFill>
          </p:spPr>
        </p:sp>
      </p:grpSp>
      <p:grpSp>
        <p:nvGrpSpPr>
          <p:cNvPr id="60" name="Group 60"/>
          <p:cNvGrpSpPr>
            <a:grpSpLocks noChangeAspect="1"/>
          </p:cNvGrpSpPr>
          <p:nvPr/>
        </p:nvGrpSpPr>
        <p:grpSpPr>
          <a:xfrm>
            <a:off x="1657354" y="2178682"/>
            <a:ext cx="922268" cy="922265"/>
            <a:chOff x="0" y="0"/>
            <a:chExt cx="6350000" cy="634997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t="-3131" b="-25568"/>
              </a:stretch>
            </a:blipFill>
          </p:spPr>
        </p:sp>
      </p:grp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657354" y="3379371"/>
            <a:ext cx="922268" cy="922265"/>
            <a:chOff x="0" y="0"/>
            <a:chExt cx="6350000" cy="634997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21994" t="-2782" r="-35640" b="-2308"/>
              </a:stretch>
            </a:blipFill>
          </p:spPr>
        </p:sp>
      </p:grpSp>
      <p:grpSp>
        <p:nvGrpSpPr>
          <p:cNvPr id="64" name="Group 64"/>
          <p:cNvGrpSpPr>
            <a:grpSpLocks noChangeAspect="1"/>
          </p:cNvGrpSpPr>
          <p:nvPr/>
        </p:nvGrpSpPr>
        <p:grpSpPr>
          <a:xfrm>
            <a:off x="1657354" y="4707072"/>
            <a:ext cx="979128" cy="979124"/>
            <a:chOff x="0" y="0"/>
            <a:chExt cx="6350000" cy="6349975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 t="-43097" b="-6902"/>
              </a:stretch>
            </a:blipFill>
          </p:spPr>
        </p:sp>
      </p:grpSp>
      <p:grpSp>
        <p:nvGrpSpPr>
          <p:cNvPr id="66" name="Group 66"/>
          <p:cNvGrpSpPr>
            <a:grpSpLocks noChangeAspect="1"/>
          </p:cNvGrpSpPr>
          <p:nvPr/>
        </p:nvGrpSpPr>
        <p:grpSpPr>
          <a:xfrm>
            <a:off x="1667311" y="5969311"/>
            <a:ext cx="959213" cy="959210"/>
            <a:chOff x="0" y="0"/>
            <a:chExt cx="6350000" cy="634997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</p:grpSp>
      <p:grpSp>
        <p:nvGrpSpPr>
          <p:cNvPr id="68" name="Group 68"/>
          <p:cNvGrpSpPr>
            <a:grpSpLocks noChangeAspect="1"/>
          </p:cNvGrpSpPr>
          <p:nvPr/>
        </p:nvGrpSpPr>
        <p:grpSpPr>
          <a:xfrm>
            <a:off x="1754491" y="7093586"/>
            <a:ext cx="922976" cy="922973"/>
            <a:chOff x="0" y="0"/>
            <a:chExt cx="6350000" cy="634997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0"/>
              <a:stretch>
                <a:fillRect t="-5092" b="-5092"/>
              </a:stretch>
            </a:blipFill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31374" y="4446064"/>
            <a:ext cx="10025252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Missing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591327"/>
            <a:ext cx="14318678" cy="234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ABeeZee Bold"/>
              </a:rPr>
              <a:t>The problem :</a:t>
            </a:r>
          </a:p>
          <a:p>
            <a:pPr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ABeeZee"/>
              </a:rPr>
              <a:t>Predicting ratings can be recast as that of completing a matrix from </a:t>
            </a:r>
          </a:p>
          <a:p>
            <a:pPr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ABeeZee"/>
              </a:rPr>
              <a:t>some of its entries.</a:t>
            </a:r>
          </a:p>
          <a:p>
            <a:pPr algn="l"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ABeeZee"/>
              </a:rPr>
              <a:t>This is matrix completion.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0040" y="5830364"/>
            <a:ext cx="15227919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Light"/>
              </a:rPr>
              <a:t>This might seem ill posed, or like under determined systems . 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Light"/>
              </a:rPr>
              <a:t>So to solve &gt;&gt; make assumptions &gt;&gt; </a:t>
            </a:r>
            <a:r>
              <a:rPr lang="en-US" sz="3599">
                <a:solidFill>
                  <a:srgbClr val="000000"/>
                </a:solidFill>
                <a:latin typeface="Open Sans Light Bold"/>
              </a:rPr>
              <a:t>ORGINAL MATRIX IS LOW RANK</a:t>
            </a: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Light Bold"/>
              </a:rPr>
              <a:t>MEANS : </a:t>
            </a:r>
            <a:r>
              <a:rPr lang="en-US" sz="3599">
                <a:solidFill>
                  <a:srgbClr val="000000"/>
                </a:solidFill>
                <a:latin typeface="Open Sans Light"/>
              </a:rPr>
              <a:t>High correlation between the entries </a:t>
            </a: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25769" y="973455"/>
            <a:ext cx="10836462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WELL POSED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8614" y="1986281"/>
            <a:ext cx="12700347" cy="738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With low-rank assumption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Matrix with mxn dimensions can be factorized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into mxr and rxn.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Encodes the matrix into r(m+n)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endParaRPr lang="en-US" sz="3262">
              <a:solidFill>
                <a:srgbClr val="000000"/>
              </a:solidFill>
              <a:latin typeface="ABeeZee"/>
            </a:endParaRP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Basic Requirements for the matrix :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endParaRPr lang="en-US" sz="3262">
              <a:solidFill>
                <a:srgbClr val="000000"/>
              </a:solidFill>
              <a:latin typeface="ABeeZee"/>
            </a:endParaRP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1. Number of entries larger than r(m + n), But this is not enough.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2. We need samples that are distributed across the whole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matrix. At least one per row, column.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3. If we have localized entries, It will be impossible to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recover them.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endParaRPr lang="en-US" sz="3262">
              <a:solidFill>
                <a:srgbClr val="000000"/>
              </a:solidFill>
              <a:latin typeface="ABeeZe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4511" y="5757597"/>
            <a:ext cx="7996291" cy="105857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4630" y="7956871"/>
            <a:ext cx="7673272" cy="9336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4511" y="2921265"/>
            <a:ext cx="6795594" cy="160856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1503940"/>
            <a:ext cx="14410733" cy="85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300">
                <a:solidFill>
                  <a:srgbClr val="257B70"/>
                </a:solidFill>
                <a:latin typeface="Intro Rust"/>
              </a:rPr>
              <a:t>Minimizing the nuclear norm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853253"/>
            <a:ext cx="13100103" cy="52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Open Sans Light"/>
              </a:rPr>
              <a:t>We need matrix with lowest rank and values matching with given values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5000" y="6871553"/>
            <a:ext cx="15576277" cy="52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Open Sans Light"/>
              </a:rPr>
              <a:t>min rank is hard, so we use </a:t>
            </a:r>
            <a:r>
              <a:rPr lang="en-US" sz="3085">
                <a:solidFill>
                  <a:srgbClr val="000000"/>
                </a:solidFill>
                <a:latin typeface="Open Sans Light Bold"/>
              </a:rPr>
              <a:t>nuclear norm, </a:t>
            </a:r>
            <a:r>
              <a:rPr lang="en-US" sz="3085">
                <a:solidFill>
                  <a:srgbClr val="000000"/>
                </a:solidFill>
                <a:latin typeface="Open Sans Light"/>
              </a:rPr>
              <a:t>as it is a convex cover and easy to solve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81086" y="651510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03909" y="2346748"/>
            <a:ext cx="6761119" cy="246645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92529" y="6515101"/>
            <a:ext cx="6316871" cy="195049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90021" y="821055"/>
            <a:ext cx="6619379" cy="140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9"/>
              </a:lnSpc>
            </a:pPr>
            <a:r>
              <a:rPr lang="en-US" sz="4644">
                <a:solidFill>
                  <a:srgbClr val="257B70"/>
                </a:solidFill>
                <a:latin typeface="CS Gordon Serif"/>
              </a:rPr>
              <a:t>CONVEXITY TEST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79143" y="5248275"/>
            <a:ext cx="11343643" cy="42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257B70"/>
                </a:solidFill>
                <a:latin typeface="CS Gordon Serif"/>
              </a:rPr>
              <a:t>CONVEXITY OF  RANK()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27427" y="8713248"/>
            <a:ext cx="5983486" cy="68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Extra Bold"/>
              </a:rPr>
              <a:t>Rank() is  Non - Convex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4368" y="3481935"/>
            <a:ext cx="9015665" cy="525567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48316" y="1021080"/>
            <a:ext cx="8566152" cy="80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</a:pPr>
            <a:r>
              <a:rPr lang="en-US" sz="6656">
                <a:solidFill>
                  <a:srgbClr val="257B70"/>
                </a:solidFill>
                <a:latin typeface="CS Gordon Serif"/>
              </a:rPr>
              <a:t>CONVEX TEST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86864" y="2271500"/>
            <a:ext cx="11089058" cy="43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3660">
                <a:solidFill>
                  <a:srgbClr val="257B70"/>
                </a:solidFill>
                <a:latin typeface="CS Gordon Serif"/>
              </a:rPr>
              <a:t>CONVEXITY OF  NUCLEAR NORM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1022" y="8632836"/>
            <a:ext cx="7918966" cy="86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Extra Bold"/>
              </a:rPr>
              <a:t>Nuclear Norm is Convex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2792787" y="-175986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51986" r="29858"/>
          <a:stretch>
            <a:fillRect/>
          </a:stretch>
        </p:blipFill>
        <p:spPr>
          <a:xfrm>
            <a:off x="1836409" y="7408006"/>
            <a:ext cx="12570913" cy="199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49298" y="2860813"/>
            <a:ext cx="10515315" cy="127943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20598" y="4683168"/>
            <a:ext cx="14164503" cy="247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1"/>
              </a:lnSpc>
            </a:pPr>
            <a:r>
              <a:rPr lang="en-US" sz="3544">
                <a:solidFill>
                  <a:srgbClr val="000000"/>
                </a:solidFill>
                <a:latin typeface="Open Sans Light"/>
              </a:rPr>
              <a:t>cost function - convex </a:t>
            </a:r>
          </a:p>
          <a:p>
            <a:pPr algn="ctr">
              <a:lnSpc>
                <a:spcPts val="4961"/>
              </a:lnSpc>
            </a:pPr>
            <a:r>
              <a:rPr lang="en-US" sz="3544">
                <a:solidFill>
                  <a:srgbClr val="000000"/>
                </a:solidFill>
                <a:latin typeface="Open Sans Light"/>
              </a:rPr>
              <a:t>constrain - linear </a:t>
            </a:r>
          </a:p>
          <a:p>
            <a:pPr algn="ctr">
              <a:lnSpc>
                <a:spcPts val="4961"/>
              </a:lnSpc>
            </a:pPr>
            <a:r>
              <a:rPr lang="en-US" sz="3544">
                <a:solidFill>
                  <a:srgbClr val="000000"/>
                </a:solidFill>
                <a:latin typeface="Open Sans Light"/>
              </a:rPr>
              <a:t>So now also as the revealed entries will be noisy we remove the constrain and add the constrain as a penalty term with l2 norm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 t="28981" b="32105"/>
          <a:stretch>
            <a:fillRect/>
          </a:stretch>
        </p:blipFill>
        <p:spPr>
          <a:xfrm>
            <a:off x="4748293" y="1009650"/>
            <a:ext cx="6727900" cy="18511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82623" y="1165149"/>
            <a:ext cx="6340101" cy="150074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680757" y="114300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Implementation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17008" y="2471798"/>
            <a:ext cx="13230370" cy="149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6"/>
              </a:lnSpc>
              <a:spcBef>
                <a:spcPct val="0"/>
              </a:spcBef>
            </a:pPr>
            <a:r>
              <a:rPr lang="en-US" sz="4290">
                <a:solidFill>
                  <a:srgbClr val="000000"/>
                </a:solidFill>
                <a:latin typeface="ABeeZee"/>
              </a:rPr>
              <a:t>We now apply this method to the following </a:t>
            </a:r>
          </a:p>
          <a:p>
            <a:pPr>
              <a:lnSpc>
                <a:spcPts val="6006"/>
              </a:lnSpc>
              <a:spcBef>
                <a:spcPct val="0"/>
              </a:spcBef>
            </a:pPr>
            <a:r>
              <a:rPr lang="en-US" sz="4290">
                <a:solidFill>
                  <a:srgbClr val="000000"/>
                </a:solidFill>
                <a:latin typeface="ABeeZee"/>
              </a:rPr>
              <a:t>completion problem:</a:t>
            </a:r>
          </a:p>
        </p:txBody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8112243" y="5168963"/>
          <a:ext cx="5474689" cy="3874696"/>
        </p:xfrm>
        <a:graphic>
          <a:graphicData uri="http://schemas.openxmlformats.org/drawingml/2006/table">
            <a:tbl>
              <a:tblPr/>
              <a:tblGrid>
                <a:gridCol w="1626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40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39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21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639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7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8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97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5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310523" y="4001038"/>
            <a:ext cx="903278" cy="903274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3097" b="-6902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850949" y="3968875"/>
            <a:ext cx="903278" cy="903274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1994" t="-2782" r="-35640" b="-2308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553979" y="4078314"/>
            <a:ext cx="796850" cy="796847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8332314" y="4030190"/>
            <a:ext cx="844974" cy="844970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3131" b="-25568"/>
              </a:stretch>
            </a:blip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6124809" y="5168963"/>
            <a:ext cx="490823" cy="490821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0839" b="-9197"/>
              </a:stretch>
            </a:blip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6127370" y="5910157"/>
            <a:ext cx="508114" cy="508112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53591"/>
              </a:stretch>
            </a:blip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6124809" y="6605184"/>
            <a:ext cx="522528" cy="522526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35047" b="-14953"/>
              </a:stretch>
            </a:blip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6089366" y="8479651"/>
            <a:ext cx="561709" cy="561707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b="-51724"/>
              </a:stretch>
            </a:blip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6127370" y="7798829"/>
            <a:ext cx="562287" cy="562285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31028" b="-18971"/>
              </a:stretch>
            </a:blip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6083550" y="7086939"/>
            <a:ext cx="573341" cy="573339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13789361" y="5442949"/>
            <a:ext cx="1247289" cy="11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"/>
              </a:lnSpc>
            </a:pPr>
            <a:r>
              <a:rPr lang="en-US" sz="967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766884" y="6226362"/>
            <a:ext cx="1663642" cy="11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"/>
              </a:lnSpc>
            </a:pPr>
            <a:r>
              <a:rPr lang="en-US" sz="940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47997" y="4992364"/>
            <a:ext cx="1127744" cy="9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"/>
              </a:lnSpc>
            </a:pPr>
            <a:r>
              <a:rPr lang="en-US" sz="874">
                <a:solidFill>
                  <a:srgbClr val="FF1616"/>
                </a:solidFill>
                <a:latin typeface="CS Gordon Serif"/>
              </a:rPr>
              <a:t>PRASH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738716" y="4992364"/>
            <a:ext cx="1127744" cy="9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"/>
              </a:lnSpc>
            </a:pPr>
            <a:r>
              <a:rPr lang="en-US" sz="874">
                <a:solidFill>
                  <a:srgbClr val="FF1616"/>
                </a:solidFill>
                <a:latin typeface="CS Gordon Serif"/>
              </a:rPr>
              <a:t>SVS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23973" y="5027904"/>
            <a:ext cx="1127744" cy="9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"/>
              </a:lnSpc>
            </a:pPr>
            <a:r>
              <a:rPr lang="en-US" sz="874">
                <a:solidFill>
                  <a:srgbClr val="FF1616"/>
                </a:solidFill>
                <a:latin typeface="CS Gordon Serif"/>
              </a:rPr>
              <a:t>LOKI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32314" y="4992364"/>
            <a:ext cx="1127744" cy="9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"/>
              </a:lnSpc>
            </a:pPr>
            <a:r>
              <a:rPr lang="en-US" sz="874">
                <a:solidFill>
                  <a:srgbClr val="FF1616"/>
                </a:solidFill>
                <a:latin typeface="CS Gordon Serif"/>
              </a:rPr>
              <a:t>MADHAV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89361" y="6702838"/>
            <a:ext cx="2174224" cy="12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6"/>
              </a:lnSpc>
            </a:pPr>
            <a:r>
              <a:rPr lang="en-US" sz="878" spc="-42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766884" y="8717861"/>
            <a:ext cx="1247289" cy="11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"/>
              </a:lnSpc>
            </a:pPr>
            <a:r>
              <a:rPr lang="en-US" sz="967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766884" y="7966109"/>
            <a:ext cx="1800981" cy="11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"/>
              </a:lnSpc>
            </a:pPr>
            <a:r>
              <a:rPr lang="en-US" sz="967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789361" y="7360307"/>
            <a:ext cx="1247289" cy="11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"/>
              </a:lnSpc>
            </a:pPr>
            <a:r>
              <a:rPr lang="en-US" sz="967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11937" y="1827546"/>
            <a:ext cx="11419894" cy="590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70"/>
              </a:lnSpc>
            </a:pPr>
            <a:r>
              <a:rPr lang="en-US" sz="22570">
                <a:solidFill>
                  <a:srgbClr val="257B70"/>
                </a:solidFill>
                <a:latin typeface="Bebas Neue Bold"/>
              </a:rPr>
              <a:t>KEY</a:t>
            </a:r>
          </a:p>
          <a:p>
            <a:pPr algn="ctr">
              <a:lnSpc>
                <a:spcPts val="22570"/>
              </a:lnSpc>
            </a:pPr>
            <a:r>
              <a:rPr lang="en-US" sz="22570">
                <a:solidFill>
                  <a:srgbClr val="257B70"/>
                </a:solidFill>
                <a:latin typeface="Bebas Neue Bold"/>
              </a:rPr>
              <a:t>TERMS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526909">
            <a:off x="-2504456" y="-1012458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3893002" y="9239250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5931831" y="8824431"/>
            <a:ext cx="1216288" cy="593888"/>
            <a:chOff x="0" y="0"/>
            <a:chExt cx="3919662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307238" y="8868809"/>
            <a:ext cx="505133" cy="505133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338619" y="8868809"/>
            <a:ext cx="505133" cy="505133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6169554" y="899093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78861" y="9029670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10241" y="9029670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06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680757" y="114300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SOLVING PROCESS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1168" y="6277610"/>
            <a:ext cx="1380046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Compute the average observed rating and subtract it from each entry in the matrix.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solve the minimization of the nuclear norm over the given entries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add the average observed rating to the solution of the optimization problem and roundeach entry to the nearest integer.</a:t>
            </a:r>
          </a:p>
        </p:txBody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5106884" y="3234926"/>
          <a:ext cx="3836450" cy="2718574"/>
        </p:xfrm>
        <a:graphic>
          <a:graphicData uri="http://schemas.openxmlformats.org/drawingml/2006/table">
            <a:tbl>
              <a:tblPr/>
              <a:tblGrid>
                <a:gridCol w="1140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8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08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08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3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3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8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348115" y="2416490"/>
            <a:ext cx="632982" cy="632980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3097" b="-6902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325302" y="2393951"/>
            <a:ext cx="632982" cy="632980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1994" t="-2782" r="-35640" b="-2308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219480" y="2470641"/>
            <a:ext cx="558402" cy="558399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5261101" y="2436918"/>
            <a:ext cx="592125" cy="592122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3131" b="-25568"/>
              </a:stretch>
            </a:blip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0721779" y="3234926"/>
            <a:ext cx="343950" cy="343948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0839" b="-9197"/>
              </a:stretch>
            </a:blip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0723574" y="3754326"/>
            <a:ext cx="356067" cy="356065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53591"/>
              </a:stretch>
            </a:blip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0721779" y="4241374"/>
            <a:ext cx="366167" cy="366166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35047" b="-14953"/>
              </a:stretch>
            </a:blip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0696942" y="5554927"/>
            <a:ext cx="393624" cy="393623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b="-51724"/>
              </a:stretch>
            </a:blip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0723574" y="5077834"/>
            <a:ext cx="394029" cy="394027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31028" b="-18971"/>
              </a:stretch>
            </a:blip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0692866" y="4578969"/>
            <a:ext cx="401775" cy="401774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9085188" y="3416425"/>
            <a:ext cx="874052" cy="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"/>
              </a:lnSpc>
            </a:pPr>
            <a:r>
              <a:rPr lang="en-US" sz="677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069437" y="3974936"/>
            <a:ext cx="1165816" cy="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"/>
              </a:lnSpc>
            </a:pPr>
            <a:r>
              <a:rPr lang="en-US" sz="658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234223" y="3103523"/>
            <a:ext cx="790279" cy="7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"/>
              </a:lnSpc>
            </a:pPr>
            <a:r>
              <a:rPr lang="en-US" sz="612">
                <a:solidFill>
                  <a:srgbClr val="FF1616"/>
                </a:solidFill>
                <a:latin typeface="CS Gordon Serif"/>
              </a:rPr>
              <a:t>PRASH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246653" y="3103523"/>
            <a:ext cx="790279" cy="7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"/>
              </a:lnSpc>
            </a:pPr>
            <a:r>
              <a:rPr lang="en-US" sz="612">
                <a:solidFill>
                  <a:srgbClr val="FF1616"/>
                </a:solidFill>
                <a:latin typeface="CS Gordon Serif"/>
              </a:rPr>
              <a:t>SVS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128377" y="3128428"/>
            <a:ext cx="790279" cy="7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"/>
              </a:lnSpc>
            </a:pPr>
            <a:r>
              <a:rPr lang="en-US" sz="612">
                <a:solidFill>
                  <a:srgbClr val="FF1616"/>
                </a:solidFill>
                <a:latin typeface="CS Gordon Serif"/>
              </a:rPr>
              <a:t>LOKI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61101" y="3103523"/>
            <a:ext cx="790279" cy="7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"/>
              </a:lnSpc>
            </a:pPr>
            <a:r>
              <a:rPr lang="en-US" sz="612">
                <a:solidFill>
                  <a:srgbClr val="FF1616"/>
                </a:solidFill>
                <a:latin typeface="CS Gordon Serif"/>
              </a:rPr>
              <a:t>MADHAV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085188" y="4300281"/>
            <a:ext cx="1523611" cy="10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"/>
              </a:lnSpc>
            </a:pPr>
            <a:r>
              <a:rPr lang="en-US" sz="615" spc="-29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069437" y="5711356"/>
            <a:ext cx="874052" cy="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"/>
              </a:lnSpc>
            </a:pPr>
            <a:r>
              <a:rPr lang="en-US" sz="677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69437" y="5184558"/>
            <a:ext cx="1262057" cy="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"/>
              </a:lnSpc>
            </a:pPr>
            <a:r>
              <a:rPr lang="en-US" sz="677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085188" y="4760035"/>
            <a:ext cx="874052" cy="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"/>
              </a:lnSpc>
            </a:pPr>
            <a:r>
              <a:rPr lang="en-US" sz="677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38838" y="1856365"/>
            <a:ext cx="8196628" cy="99730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t="21720"/>
          <a:stretch>
            <a:fillRect/>
          </a:stretch>
        </p:blipFill>
        <p:spPr>
          <a:xfrm>
            <a:off x="111648" y="2696778"/>
            <a:ext cx="5522710" cy="66912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t="16925"/>
          <a:stretch>
            <a:fillRect/>
          </a:stretch>
        </p:blipFill>
        <p:spPr>
          <a:xfrm>
            <a:off x="5196930" y="4970141"/>
            <a:ext cx="6816222" cy="411256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173523" y="5717737"/>
            <a:ext cx="5600521" cy="3040687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9144000" y="6012990"/>
            <a:ext cx="4585976" cy="0"/>
          </a:xfrm>
          <a:prstGeom prst="line">
            <a:avLst/>
          </a:prstGeom>
          <a:ln w="47625" cap="flat">
            <a:solidFill>
              <a:srgbClr val="196E63"/>
            </a:solidFill>
            <a:prstDash val="sysDot"/>
            <a:headEnd type="triangle" w="lg" len="med"/>
            <a:tailEnd type="triangle" w="lg" len="med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0863" y="1419847"/>
            <a:ext cx="6036353" cy="104833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62809" y="8663468"/>
            <a:ext cx="1072229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see our coded cvx implementation almost matches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22429" y="4370363"/>
            <a:ext cx="1013309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OUTPUT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14285" y="1180090"/>
            <a:ext cx="1013309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SOLVING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5166" y="352425"/>
            <a:ext cx="504919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CODE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60624" y="88997"/>
            <a:ext cx="10169352" cy="75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5"/>
              </a:lnSpc>
            </a:pPr>
            <a:r>
              <a:rPr lang="en-US" sz="5645">
                <a:solidFill>
                  <a:srgbClr val="257B70"/>
                </a:solidFill>
                <a:latin typeface="Intro Rust"/>
              </a:rPr>
              <a:t>INITIAL eq using cvx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1030" y="2393951"/>
            <a:ext cx="10753886" cy="68055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67639" y="1723456"/>
            <a:ext cx="7145633" cy="17751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22266" y="5574175"/>
            <a:ext cx="6344285" cy="362530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4101" y="114593"/>
            <a:ext cx="9865226" cy="72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6"/>
              </a:lnSpc>
            </a:pPr>
            <a:r>
              <a:rPr lang="en-US" sz="5476">
                <a:solidFill>
                  <a:srgbClr val="257B70"/>
                </a:solidFill>
                <a:latin typeface="Intro Rust"/>
              </a:rPr>
              <a:t>final eq using cvx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1612901"/>
            <a:ext cx="504919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CODE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5557" y="996224"/>
            <a:ext cx="10180994" cy="66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</a:pPr>
            <a:r>
              <a:rPr lang="en-US" sz="6028" spc="428">
                <a:solidFill>
                  <a:srgbClr val="191919"/>
                </a:solidFill>
                <a:latin typeface="Barlow Condensed Bold Bold Italics"/>
              </a:rPr>
              <a:t>SOLVING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8486" y="4924425"/>
            <a:ext cx="504919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OUTPUT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90197" y="954025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65605" y="958462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596986" y="958462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776290" y="981814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6487" y="2852134"/>
            <a:ext cx="5648194" cy="11873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t="601" b="601"/>
          <a:stretch>
            <a:fillRect/>
          </a:stretch>
        </p:blipFill>
        <p:spPr>
          <a:xfrm>
            <a:off x="1046487" y="4100581"/>
            <a:ext cx="13223290" cy="51577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427921" y="970675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37227" y="974548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68608" y="974548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680757" y="110490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Algorithm - THEOREM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5681" y="2174876"/>
            <a:ext cx="6742450" cy="56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3326">
                <a:solidFill>
                  <a:srgbClr val="000000"/>
                </a:solidFill>
                <a:latin typeface="Open Sans Light"/>
              </a:rPr>
              <a:t>Proximal gradient method to solve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64697" y="7654301"/>
            <a:ext cx="606883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5999">
                <a:solidFill>
                  <a:srgbClr val="7843E6"/>
                </a:solidFill>
                <a:latin typeface="Bungee Bold Italics"/>
              </a:rPr>
              <a:t>THE NON-CVX</a:t>
            </a:r>
          </a:p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5999">
                <a:solidFill>
                  <a:srgbClr val="7843E6"/>
                </a:solidFill>
                <a:latin typeface="Bungee Bold Italics"/>
              </a:rPr>
              <a:t>STYLE OF SOLVING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904257" y="8450094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470939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515316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515316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76197" y="2319821"/>
            <a:ext cx="7715739" cy="12479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963187" y="3884748"/>
            <a:ext cx="12361627" cy="5373552"/>
            <a:chOff x="0" y="0"/>
            <a:chExt cx="16482169" cy="716473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180337" y="944838"/>
              <a:ext cx="823610" cy="97488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877795" y="1108592"/>
              <a:ext cx="2458350" cy="81113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091220" y="1065966"/>
              <a:ext cx="9558715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a matrix such that       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r="59715" b="1587"/>
            <a:stretch>
              <a:fillRect/>
            </a:stretch>
          </p:blipFill>
          <p:spPr>
            <a:xfrm>
              <a:off x="1665820" y="2183410"/>
              <a:ext cx="1179428" cy="95068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69652" y="2292437"/>
              <a:ext cx="16412517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the matrix with indices of the filled elements</a:t>
              </a: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3523891"/>
              <a:ext cx="1235483" cy="1052968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224558" y="3684061"/>
              <a:ext cx="14199136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the initial X is set to Y and is later updated in each itrations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84286" y="4919760"/>
              <a:ext cx="1122443" cy="108460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709386" y="5197988"/>
              <a:ext cx="13402992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       the incomplete elements of the iterating X is set to 0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/>
            <a:srcRect t="13002" b="12688"/>
            <a:stretch>
              <a:fillRect/>
            </a:stretch>
          </p:blipFill>
          <p:spPr>
            <a:xfrm>
              <a:off x="3774257" y="6319787"/>
              <a:ext cx="1779755" cy="844950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5554012" y="6375947"/>
              <a:ext cx="4531950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Step size , is  &gt; 0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311561" y="0"/>
              <a:ext cx="733614" cy="880337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05455" y="-38874"/>
              <a:ext cx="14385753" cy="741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88"/>
                </a:lnSpc>
              </a:pPr>
              <a:r>
                <a:rPr lang="en-US" sz="3420">
                  <a:solidFill>
                    <a:srgbClr val="000000"/>
                  </a:solidFill>
                  <a:latin typeface="Open Sans Light"/>
                </a:rPr>
                <a:t>the filled values of the complete matrix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585102" y="9637443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94408" y="9676177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825789" y="9676177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1106971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Algorithm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20389" y="1622655"/>
            <a:ext cx="9976629" cy="462260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87431" y="6299477"/>
            <a:ext cx="11642546" cy="301891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94511" y="114300"/>
            <a:ext cx="11704842" cy="8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6497">
                <a:solidFill>
                  <a:srgbClr val="257B70"/>
                </a:solidFill>
                <a:latin typeface="Intro Rust"/>
              </a:rPr>
              <a:t>ALGORITHM - MATLAB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22820" y="908915"/>
            <a:ext cx="55524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will solve this without cvx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6805" y="3718616"/>
            <a:ext cx="484114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Function - written based on the theorem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26805" y="7557840"/>
            <a:ext cx="48411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Initializing 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03714" y="9604214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079121" y="9648592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10502" y="9648592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227981" y="9901158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3181" y="1087516"/>
            <a:ext cx="13551908" cy="869338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941437" y="9770718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50744" y="9809453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82124" y="9809480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14300"/>
            <a:ext cx="11704842" cy="8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6497">
                <a:solidFill>
                  <a:srgbClr val="257B70"/>
                </a:solidFill>
                <a:latin typeface="Intro Rust"/>
              </a:rPr>
              <a:t>ALGORITHM - MATLAB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68679" y="1332490"/>
            <a:ext cx="484114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try 19 * 19 values for our hyper parameter and chose the best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03714" y="9604214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079121" y="9648592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10502" y="9648592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227981" y="9901158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32761" y="1946177"/>
            <a:ext cx="5478480" cy="70824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02037" y="4903184"/>
            <a:ext cx="6039400" cy="326815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941437" y="9770718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50744" y="9809453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82124" y="9809480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14300"/>
            <a:ext cx="11704842" cy="8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6497">
                <a:solidFill>
                  <a:srgbClr val="257B70"/>
                </a:solidFill>
                <a:latin typeface="Intro Rust"/>
              </a:rPr>
              <a:t>ALGORITHM - MATLAB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0760" y="4361405"/>
            <a:ext cx="2250611" cy="54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Open Sans Light"/>
              </a:rPr>
              <a:t>To  compare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8064" y="1155602"/>
            <a:ext cx="1013309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OUTPUT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241137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61434" y="2693036"/>
            <a:ext cx="6808403" cy="15578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883906">
            <a:off x="8339076" y="6584479"/>
            <a:ext cx="1834031" cy="23069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75536" y="7412653"/>
            <a:ext cx="6545395" cy="123541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1372867"/>
            <a:ext cx="15690943" cy="89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600">
                <a:solidFill>
                  <a:srgbClr val="257B70"/>
                </a:solidFill>
                <a:latin typeface="Intro Rust"/>
              </a:rPr>
              <a:t>Alternating minimization [AMA]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0929" y="2616836"/>
            <a:ext cx="970341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Our method requires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repeadly computing SVD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computationally heavy for large matrices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4101" y="4822391"/>
            <a:ext cx="1018639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 k which is the rank can be set by cross validation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and that's how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 we minimize the rank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2292" y="7096607"/>
            <a:ext cx="7799613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BeeZee"/>
              </a:rPr>
              <a:t>A and B is fit by solving this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BeeZee"/>
              </a:rPr>
              <a:t>least-squares optimization problem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50002" y="6479106"/>
            <a:ext cx="6370929" cy="76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6"/>
              </a:lnSpc>
            </a:pPr>
            <a:r>
              <a:rPr lang="en-US" sz="7022" spc="498">
                <a:solidFill>
                  <a:srgbClr val="191919"/>
                </a:solidFill>
                <a:latin typeface="Barlow Condensed Bold Bold Italics"/>
              </a:rPr>
              <a:t>AGAIN CONVEX 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9582" y="4349814"/>
            <a:ext cx="14196504" cy="51817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23891">
            <a:off x="12422367" y="-2697681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t="10818" r="906"/>
          <a:stretch>
            <a:fillRect/>
          </a:stretch>
        </p:blipFill>
        <p:spPr>
          <a:xfrm>
            <a:off x="885286" y="4764189"/>
            <a:ext cx="12772105" cy="19027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524925" y="4849618"/>
            <a:ext cx="4495250" cy="11652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0419" y="7217096"/>
            <a:ext cx="12921837" cy="178172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r="542" b="5639"/>
          <a:stretch>
            <a:fillRect/>
          </a:stretch>
        </p:blipFill>
        <p:spPr>
          <a:xfrm>
            <a:off x="6524925" y="7217096"/>
            <a:ext cx="4799095" cy="9927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973455"/>
            <a:ext cx="9044574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AMA ALGORITHM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0841" y="2113713"/>
            <a:ext cx="1558510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BeeZee"/>
              </a:rPr>
              <a:t>nonconvex problem is usually tackled by alternating minimization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35466" y="5948198"/>
            <a:ext cx="3640918" cy="215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000000"/>
                </a:solidFill>
                <a:latin typeface="ABeeZee"/>
              </a:rPr>
              <a:t>Iteratively solving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000000"/>
                </a:solidFill>
                <a:latin typeface="ABeeZee"/>
              </a:rPr>
              <a:t>we get a</a:t>
            </a:r>
            <a:r>
              <a:rPr lang="en-US" sz="3095">
                <a:solidFill>
                  <a:srgbClr val="000000"/>
                </a:solidFill>
                <a:latin typeface="ABeeZee Bold"/>
              </a:rPr>
              <a:t> local minimum</a:t>
            </a:r>
            <a:r>
              <a:rPr lang="en-US" sz="3095">
                <a:solidFill>
                  <a:srgbClr val="000000"/>
                </a:solidFill>
                <a:latin typeface="ABeeZee"/>
              </a:rPr>
              <a:t> of the cost function.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665191" y="2836978"/>
            <a:ext cx="7736402" cy="14602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02352" y="4264429"/>
            <a:ext cx="3388792" cy="101892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25789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324366" y="1600048"/>
            <a:ext cx="11968030" cy="89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sz="6643">
                <a:solidFill>
                  <a:srgbClr val="257B70"/>
                </a:solidFill>
                <a:latin typeface="Lovelace"/>
              </a:rPr>
              <a:t>Nuclear Norm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6119" y="2572682"/>
            <a:ext cx="13701259" cy="149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29" lvl="1" indent="-304815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196E63"/>
                </a:solidFill>
                <a:latin typeface="ABeeZee"/>
              </a:rPr>
              <a:t>The nuclear norm (sometimes called Schatten 1 -norm or trace norm) of a matrix  A, denoted by ||A||∗, is defined as the sum of its singular values.</a:t>
            </a:r>
          </a:p>
          <a:p>
            <a:pPr marL="609629" lvl="1" indent="-304815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196E63"/>
                </a:solidFill>
                <a:latin typeface="ABeeZee"/>
              </a:rPr>
              <a:t>It is also a proxy for rank. And is a convex problem unlike rank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72615" y="8166713"/>
            <a:ext cx="4842333" cy="101562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-992971" y="5670145"/>
            <a:ext cx="12952606" cy="96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0"/>
              </a:lnSpc>
            </a:pPr>
            <a:r>
              <a:rPr lang="en-US" sz="7190">
                <a:solidFill>
                  <a:srgbClr val="257B70"/>
                </a:solidFill>
                <a:latin typeface="Lovelace"/>
              </a:rPr>
              <a:t>Frobenius Norm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5243" y="6671847"/>
            <a:ext cx="14828423" cy="105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782" lvl="1" indent="-329891">
              <a:lnSpc>
                <a:spcPts val="4278"/>
              </a:lnSpc>
              <a:buFont typeface="Arial"/>
              <a:buChar char="•"/>
            </a:pPr>
            <a:r>
              <a:rPr lang="en-US" sz="3055">
                <a:solidFill>
                  <a:srgbClr val="196E63"/>
                </a:solidFill>
                <a:latin typeface="ABeeZee"/>
              </a:rPr>
              <a:t>The Frobenius norm is a norm of a matrix </a:t>
            </a:r>
            <a:r>
              <a:rPr lang="en-US" sz="3055">
                <a:solidFill>
                  <a:srgbClr val="196E63"/>
                </a:solidFill>
                <a:latin typeface="ABeeZee Bold"/>
              </a:rPr>
              <a:t>A</a:t>
            </a:r>
            <a:r>
              <a:rPr lang="en-US" sz="3055">
                <a:solidFill>
                  <a:srgbClr val="196E63"/>
                </a:solidFill>
                <a:latin typeface="ABeeZee"/>
              </a:rPr>
              <a:t> of m*n is defined as the square root of the matrix trace of AA*, where A* is the conjugate transpose.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505950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55032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55032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783844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92633" y="-1786235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40644" y="3405842"/>
            <a:ext cx="11794823" cy="347531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85102" y="9672454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94408" y="971118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25789" y="971118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0477" y="1218407"/>
            <a:ext cx="14410733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Nonnegative matrix factorization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26567" y="7232731"/>
            <a:ext cx="10422976" cy="227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negative singular entries that are difficult to interpret. </a:t>
            </a:r>
          </a:p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rating  negative ratings mean that a person does not like a movie.</a:t>
            </a:r>
          </a:p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BUT</a:t>
            </a:r>
          </a:p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For other problems, negative will not make sense </a:t>
            </a:r>
          </a:p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So , we apply nonnegative matrix factorization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94402" y="509531"/>
            <a:ext cx="12158839" cy="8229600"/>
            <a:chOff x="0" y="0"/>
            <a:chExt cx="16211786" cy="10972800"/>
          </a:xfrm>
        </p:grpSpPr>
        <p:sp>
          <p:nvSpPr>
            <p:cNvPr id="11" name="TextBox 11"/>
            <p:cNvSpPr txBox="1"/>
            <p:nvPr/>
          </p:nvSpPr>
          <p:spPr>
            <a:xfrm rot="-592460">
              <a:off x="361355" y="1748238"/>
              <a:ext cx="15309696" cy="4626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14"/>
                </a:lnSpc>
                <a:spcBef>
                  <a:spcPct val="0"/>
                </a:spcBef>
              </a:pPr>
              <a:r>
                <a:rPr lang="en-US" sz="25214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515361">
              <a:off x="2013662" y="5775042"/>
              <a:ext cx="13962181" cy="4178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3"/>
                </a:lnSpc>
                <a:spcBef>
                  <a:spcPct val="0"/>
                </a:spcBef>
              </a:pPr>
              <a:r>
                <a:rPr lang="en-US" sz="22693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98579" y="3850297"/>
            <a:ext cx="3498670" cy="18962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33506" y="7510949"/>
            <a:ext cx="12590717" cy="141261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1947" y="1851858"/>
            <a:ext cx="13213406" cy="89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2"/>
              </a:lnSpc>
            </a:pPr>
            <a:r>
              <a:rPr lang="en-US" sz="6672">
                <a:solidFill>
                  <a:srgbClr val="257B70"/>
                </a:solidFill>
                <a:latin typeface="Lovelace"/>
              </a:rPr>
              <a:t>L1 Norm Of Matrix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3691" y="6403748"/>
            <a:ext cx="12952606" cy="81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6090">
                <a:solidFill>
                  <a:srgbClr val="257B70"/>
                </a:solidFill>
                <a:latin typeface="Lovelace"/>
              </a:rPr>
              <a:t>L2 Norm Of Matrix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60183" y="2994247"/>
            <a:ext cx="13424919" cy="92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3"/>
              </a:lnSpc>
            </a:pPr>
            <a:r>
              <a:rPr lang="en-US" sz="2695">
                <a:solidFill>
                  <a:srgbClr val="257B70"/>
                </a:solidFill>
                <a:latin typeface="CS Gordon Serif"/>
              </a:rPr>
              <a:t>It is equal to the LARGEST L1 norm of columnS of the matrix.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754167" y="9302678"/>
            <a:ext cx="505133" cy="505133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481086" y="776667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5318" y="2265426"/>
            <a:ext cx="10193209" cy="51011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825789" y="946353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400908" y="929067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WHAT IS SVD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5000" y="389953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07422" y="6120533"/>
            <a:ext cx="7257857" cy="44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1"/>
              </a:lnSpc>
            </a:pPr>
            <a:endParaRPr/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M - matrix with rank r.</a:t>
            </a:r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U - orthonormal columns.</a:t>
            </a:r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∑ - square diagonal matrix[zero rows in bottom ].</a:t>
            </a:r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V - orthonormal columns.</a:t>
            </a:r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r - rank</a:t>
            </a:r>
          </a:p>
          <a:p>
            <a:pPr>
              <a:lnSpc>
                <a:spcPts val="4471"/>
              </a:lnSpc>
            </a:pPr>
            <a:endParaRPr lang="en-US" sz="3193">
              <a:solidFill>
                <a:srgbClr val="196E63"/>
              </a:solidFill>
              <a:latin typeface="ABeeZe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109214" y="1685035"/>
            <a:ext cx="122022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SINGUALAR VALUE DECOMPOSITION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56713" y="3141726"/>
            <a:ext cx="1484210" cy="70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>
                <a:solidFill>
                  <a:srgbClr val="000000"/>
                </a:solidFill>
                <a:latin typeface="Blueberry"/>
              </a:rPr>
              <a:t>m x 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7477760"/>
            <a:ext cx="1006513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U will be m*m and V' be n*n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but as singular values will be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zero beyond r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they form right/left null spaces</a:t>
            </a:r>
          </a:p>
        </p:txBody>
      </p:sp>
      <p:sp>
        <p:nvSpPr>
          <p:cNvPr id="14" name="AutoShape 14"/>
          <p:cNvSpPr/>
          <p:nvPr/>
        </p:nvSpPr>
        <p:spPr>
          <a:xfrm rot="865022">
            <a:off x="8780999" y="4040278"/>
            <a:ext cx="3976619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12695004" y="4235603"/>
            <a:ext cx="43117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 x r  - non zero values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446262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490640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490640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724157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4646652" y="-1996400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241551"/>
            <a:ext cx="5230551" cy="46568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917439"/>
            <a:ext cx="8042964" cy="250661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612793"/>
            <a:ext cx="740841" cy="308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651528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651528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471" y="1162050"/>
            <a:ext cx="17175829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what IS U,V,SINGULAR VALUES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4646652" y="-1996400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09359" y="4503007"/>
            <a:ext cx="5344808" cy="128098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4101" y="2073520"/>
            <a:ext cx="8527313" cy="46926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4101" y="6797654"/>
            <a:ext cx="8527313" cy="231003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471" y="935355"/>
            <a:ext cx="1717582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257B70"/>
                </a:solidFill>
                <a:latin typeface="Intro Rust"/>
              </a:rPr>
              <a:t>U,V,SINGULAR VALUES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1846</Words>
  <Application>Microsoft Office PowerPoint</Application>
  <PresentationFormat>Custom</PresentationFormat>
  <Paragraphs>552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9" baseType="lpstr">
      <vt:lpstr>ABeeZee</vt:lpstr>
      <vt:lpstr>Calibri</vt:lpstr>
      <vt:lpstr>Open Sans Extra Bold</vt:lpstr>
      <vt:lpstr>Bungee Bold Italics</vt:lpstr>
      <vt:lpstr>Open Sans</vt:lpstr>
      <vt:lpstr>Bebas Neue Bold</vt:lpstr>
      <vt:lpstr>CS Gordon Serif</vt:lpstr>
      <vt:lpstr>Neue Einstellung Bold</vt:lpstr>
      <vt:lpstr>Arial</vt:lpstr>
      <vt:lpstr>ABeeZee Bold</vt:lpstr>
      <vt:lpstr>Bukhari Script Bold</vt:lpstr>
      <vt:lpstr>Intro Rust</vt:lpstr>
      <vt:lpstr>Open Sans Light Bold</vt:lpstr>
      <vt:lpstr>Open Sans Light</vt:lpstr>
      <vt:lpstr>Barlow Condensed Bold Bold Italics</vt:lpstr>
      <vt:lpstr>Lovelace</vt:lpstr>
      <vt:lpstr>Blueberry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END SEMISTER PROJECT</dc:title>
  <cp:lastModifiedBy>Karnati Sai Prashanth - [CB.EN.U4AIE20027]</cp:lastModifiedBy>
  <cp:revision>2</cp:revision>
  <dcterms:created xsi:type="dcterms:W3CDTF">2006-08-16T00:00:00Z</dcterms:created>
  <dcterms:modified xsi:type="dcterms:W3CDTF">2022-08-01T08:07:23Z</dcterms:modified>
  <dc:identifier>DAFFFfP0WzU</dc:identifier>
</cp:coreProperties>
</file>